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omments/modernComment_103_5B17BF65.xml" ContentType="application/vnd.ms-powerpoint.comments+xml"/>
  <Override PartName="/ppt/comments/modernComment_107_BE84025.xml" ContentType="application/vnd.ms-powerpoint.comment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7"/>
  </p:notesMasterIdLst>
  <p:sldIdLst>
    <p:sldId id="256" r:id="rId2"/>
    <p:sldId id="267" r:id="rId3"/>
    <p:sldId id="260" r:id="rId4"/>
    <p:sldId id="268" r:id="rId5"/>
    <p:sldId id="259" r:id="rId6"/>
    <p:sldId id="262" r:id="rId7"/>
    <p:sldId id="263" r:id="rId8"/>
    <p:sldId id="265" r:id="rId9"/>
    <p:sldId id="266" r:id="rId10"/>
    <p:sldId id="261" r:id="rId11"/>
    <p:sldId id="270" r:id="rId12"/>
    <p:sldId id="258" r:id="rId13"/>
    <p:sldId id="269" r:id="rId14"/>
    <p:sldId id="271" r:id="rId15"/>
    <p:sldId id="257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4182291-21D3-FE15-5ED6-04DD868E5DF2}" name="Ruth Vandeputte" initials="RV" userId="S::Ruth.Vandeputte@vub.be::ab091a4e-f2ba-4e8a-8970-d2331b8af10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8" autoAdjust="0"/>
    <p:restoredTop sz="82828" autoAdjust="0"/>
  </p:normalViewPr>
  <p:slideViewPr>
    <p:cSldViewPr snapToGrid="0">
      <p:cViewPr>
        <p:scale>
          <a:sx n="75" d="100"/>
          <a:sy n="75" d="100"/>
        </p:scale>
        <p:origin x="603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comments/modernComment_103_5B17BF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089FAAD-7DD5-4206-98A8-23ACF9DAF766}" authorId="{14182291-21D3-FE15-5ED6-04DD868E5DF2}" created="2024-04-10T17:14:19.067">
    <pc:sldMkLst xmlns:pc="http://schemas.microsoft.com/office/powerpoint/2013/main/command">
      <pc:docMk/>
      <pc:sldMk cId="1528282981" sldId="259"/>
    </pc:sldMkLst>
    <p188:txBody>
      <a:bodyPr/>
      <a:lstStyle/>
      <a:p>
        <a:r>
          <a:rPr lang="nl-BE"/>
          <a:t>Adapt to (or similar) "Which region is has the highest growth in installed wind capacity in the period 2020-2023?" Which can be answered with the time slider, filter on status and the left BIN buttons.</a:t>
        </a:r>
      </a:p>
    </p188:txBody>
  </p188:cm>
</p188:cmLst>
</file>

<file path=ppt/comments/modernComment_107_BE8402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D8A1858-4BB6-48C1-927C-B513326CC5BE}" authorId="{14182291-21D3-FE15-5ED6-04DD868E5DF2}" created="2024-04-10T17:39:10.34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9770149" sldId="263"/>
      <ac:spMk id="3" creationId="{00000000-0000-0000-0000-000000000000}"/>
      <ac:txMk cp="258" len="102">
        <ac:context len="504" hash="4046356674"/>
      </ac:txMk>
    </ac:txMkLst>
    <p188:pos x="8527626" y="3224192"/>
    <p188:txBody>
      <a:bodyPr/>
      <a:lstStyle/>
      <a:p>
        <a:r>
          <a:rPr lang="nl-BE"/>
          <a:t>To discuss: usefull to use colours for extra info like status? 8 categories is maybe much, but do we really need separate categories for cancelled-shelved-mothballed? Different hue  for announced-preconstruction-construction-operating-retired. Or luminance in 3 levels: (future (announced-preconstruction-contruction) - current (operating) - past (retired)?
Then some grey could be used for cancelled-shelved-mothballed projects.</a:t>
        </a:r>
      </a:p>
    </p188:txBody>
  </p188:cm>
  <p188:cm id="{8E2DFACC-8EB1-4E0F-A6FB-C6244B44078E}" authorId="{14182291-21D3-FE15-5ED6-04DD868E5DF2}" created="2024-04-10T17:58:26.12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9770149" sldId="263"/>
      <ac:spMk id="3" creationId="{00000000-0000-0000-0000-000000000000}"/>
      <ac:txMk cp="468" len="33">
        <ac:context len="504" hash="4046356674"/>
      </ac:txMk>
    </ac:txMkLst>
    <p188:pos x="7267786" y="4829472"/>
    <p188:txBody>
      <a:bodyPr/>
      <a:lstStyle/>
      <a:p>
        <a:r>
          <a:rPr lang="nl-BE"/>
          <a:t>Or use same colour as on map according to state ?</a:t>
        </a:r>
      </a:p>
    </p188:txBody>
  </p188:cm>
  <p188:cm id="{821752F2-F06F-48E5-A738-BABF2B7D1A77}" authorId="{14182291-21D3-FE15-5ED6-04DD868E5DF2}" created="2024-04-10T18:01:03.65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9770149" sldId="263"/>
      <ac:spMk id="3" creationId="{00000000-0000-0000-0000-000000000000}"/>
      <ac:txMk cp="112" len="11">
        <ac:context len="504" hash="4046356674"/>
      </ac:txMk>
    </ac:txMkLst>
    <p188:pos x="2929466" y="1618912"/>
    <p188:txBody>
      <a:bodyPr/>
      <a:lstStyle/>
      <a:p>
        <a:r>
          <a:rPr lang="nl-BE"/>
          <a:t>What with projects without start year?</a:t>
        </a:r>
      </a:p>
    </p188:txBody>
  </p188:cm>
  <p188:cm id="{DE739B80-7D31-4971-9256-BCCD5A694252}" authorId="{14182291-21D3-FE15-5ED6-04DD868E5DF2}" created="2024-04-10T18:13:43.628">
    <pc:sldMkLst xmlns:pc="http://schemas.microsoft.com/office/powerpoint/2013/main/command">
      <pc:docMk/>
      <pc:sldMk cId="199770149" sldId="263"/>
    </pc:sldMkLst>
    <p188:txBody>
      <a:bodyPr/>
      <a:lstStyle/>
      <a:p>
        <a:r>
          <a:rPr lang="nl-BE"/>
          <a:t>Show summary dots when zoomed out? (separate parks near eachother look like one)</a:t>
        </a:r>
      </a:p>
    </p188:txBody>
  </p188:cm>
</p188:cmLst>
</file>

<file path=ppt/media/image1.png>
</file>

<file path=ppt/media/image10.jpe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jpg>
</file>

<file path=ppt/media/image28.jp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72D94-B2CC-43EB-9786-DC07EA2024AE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93262-5C38-4D61-8BA6-F5F5A23922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1546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Ruth</a:t>
            </a:r>
          </a:p>
          <a:p>
            <a:r>
              <a:rPr lang="en-BE" dirty="0" smtClean="0"/>
              <a:t>indicate</a:t>
            </a:r>
            <a:r>
              <a:rPr lang="en-BE" baseline="0" dirty="0" smtClean="0"/>
              <a:t> that we also have open questions during our presentations which we want to discuss with beat / yoshi after the presentation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76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110946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Jorrit</a:t>
            </a:r>
          </a:p>
          <a:p>
            <a:r>
              <a:rPr lang="en-BE" dirty="0" smtClean="0"/>
              <a:t>question of light vs</a:t>
            </a:r>
            <a:r>
              <a:rPr lang="en-BE" baseline="0" dirty="0" smtClean="0"/>
              <a:t> dark mode?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49153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0256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8488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Jorrit</a:t>
            </a:r>
          </a:p>
          <a:p>
            <a:r>
              <a:rPr lang="en-BE" dirty="0" smtClean="0"/>
              <a:t>about the 23/4 clinic? is it required that we are present</a:t>
            </a:r>
            <a:r>
              <a:rPr lang="en-BE" baseline="0" dirty="0" smtClean="0"/>
              <a:t> as well? (e.g. daytime students have to follow the other’s presentation)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714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Ruth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578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Ruth</a:t>
            </a:r>
          </a:p>
          <a:p>
            <a:r>
              <a:rPr lang="en-BE" dirty="0" smtClean="0"/>
              <a:t>- maybe add something about the content of the dataset itself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5387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Ruth</a:t>
            </a:r>
          </a:p>
          <a:p>
            <a:r>
              <a:rPr lang="en-BE" dirty="0" smtClean="0"/>
              <a:t>data</a:t>
            </a:r>
            <a:r>
              <a:rPr lang="en-BE" baseline="0" dirty="0" smtClean="0"/>
              <a:t> quality issues -&gt; </a:t>
            </a:r>
          </a:p>
          <a:p>
            <a:pPr marL="171450" indent="-171450">
              <a:buFontTx/>
              <a:buChar char="-"/>
            </a:pPr>
            <a:r>
              <a:rPr lang="en-BE" baseline="0" dirty="0" smtClean="0"/>
              <a:t>unrealistic capacities</a:t>
            </a:r>
          </a:p>
          <a:p>
            <a:pPr marL="171450" indent="-171450">
              <a:buFontTx/>
              <a:buChar char="-"/>
            </a:pPr>
            <a:r>
              <a:rPr lang="en-BE" baseline="0" dirty="0" smtClean="0"/>
              <a:t>missing starting year, even for operational status (44GW, 1000+ wind farms)</a:t>
            </a:r>
          </a:p>
          <a:p>
            <a:pPr marL="0" indent="0">
              <a:buFontTx/>
              <a:buNone/>
            </a:pPr>
            <a:r>
              <a:rPr lang="en-BE" baseline="0" dirty="0" smtClean="0"/>
              <a:t>bottomline: still require consensus on how to deal with these incomplete records + adapt the ETL accordingly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2286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0134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6829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Mishkat</a:t>
            </a:r>
          </a:p>
          <a:p>
            <a:r>
              <a:rPr lang="en-BE" dirty="0" smtClean="0"/>
              <a:t>maybe add the idioms that we have discarded</a:t>
            </a:r>
            <a:r>
              <a:rPr lang="en-BE" baseline="0" dirty="0" smtClean="0"/>
              <a:t> as unfit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143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4137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 smtClean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963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5332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933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89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1070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800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645166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958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624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8108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596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546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778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451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783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011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6229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977C-11A8-413A-BFAF-14235309C571}" type="datetimeFigureOut">
              <a:rPr lang="nl-BE" smtClean="0"/>
              <a:t>16/04/2024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769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jpe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18/10/relationships/comments" Target="../comments/modernComment_103_5B17BF6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18/10/relationships/comments" Target="../comments/modernComment_107_BE8402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081805"/>
            <a:ext cx="7766936" cy="1646302"/>
          </a:xfrm>
        </p:spPr>
        <p:txBody>
          <a:bodyPr/>
          <a:lstStyle/>
          <a:p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infovis project - group 2 - 2024</a:t>
            </a:r>
            <a:br>
              <a:rPr lang="en-BE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midterm presentation</a:t>
            </a:r>
            <a:endParaRPr lang="nl-BE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62731"/>
            <a:ext cx="7766936" cy="1497931"/>
          </a:xfrm>
        </p:spPr>
        <p:txBody>
          <a:bodyPr>
            <a:normAutofit/>
          </a:bodyPr>
          <a:lstStyle/>
          <a:p>
            <a:r>
              <a:rPr lang="en-BE" dirty="0"/>
              <a:t>Jorrit Vander Mynsbrugge</a:t>
            </a:r>
          </a:p>
          <a:p>
            <a:r>
              <a:rPr lang="nl-BE" dirty="0"/>
              <a:t>Ruth Vandeputte</a:t>
            </a:r>
            <a:endParaRPr lang="en-BE" dirty="0"/>
          </a:p>
          <a:p>
            <a:r>
              <a:rPr lang="nl-BE" dirty="0" err="1"/>
              <a:t>Mishkat</a:t>
            </a:r>
            <a:r>
              <a:rPr lang="nl-BE" dirty="0"/>
              <a:t> </a:t>
            </a:r>
            <a:r>
              <a:rPr lang="nl-BE" dirty="0" err="1"/>
              <a:t>Haider</a:t>
            </a:r>
            <a:r>
              <a:rPr lang="nl-BE" dirty="0"/>
              <a:t> </a:t>
            </a:r>
            <a:r>
              <a:rPr lang="nl-BE" dirty="0" err="1"/>
              <a:t>Chowdhury</a:t>
            </a:r>
            <a:endParaRPr lang="nl-BE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12445" y="3474921"/>
            <a:ext cx="7766936" cy="812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BE" sz="2800" dirty="0" smtClean="0">
                <a:solidFill>
                  <a:schemeClr val="accent1">
                    <a:lumMod val="50000"/>
                  </a:schemeClr>
                </a:solidFill>
              </a:rPr>
              <a:t>Global wind power educational dashboard</a:t>
            </a:r>
          </a:p>
        </p:txBody>
      </p:sp>
    </p:spTree>
    <p:extLst>
      <p:ext uri="{BB962C8B-B14F-4D97-AF65-F5344CB8AC3E}">
        <p14:creationId xmlns:p14="http://schemas.microsoft.com/office/powerpoint/2010/main" val="294768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Mockups (3 iterations)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64" y="1930400"/>
            <a:ext cx="2508703" cy="3880773"/>
          </a:xfrm>
        </p:spPr>
        <p:txBody>
          <a:bodyPr/>
          <a:lstStyle/>
          <a:p>
            <a:r>
              <a:rPr lang="en-BE" dirty="0"/>
              <a:t>Filters on top</a:t>
            </a:r>
          </a:p>
          <a:p>
            <a:r>
              <a:rPr lang="en-BE" dirty="0"/>
              <a:t>BAN on the left that also filter the main viz</a:t>
            </a:r>
          </a:p>
          <a:p>
            <a:r>
              <a:rPr lang="en-BE" dirty="0"/>
              <a:t>Main viz on the middle</a:t>
            </a:r>
          </a:p>
          <a:p>
            <a:r>
              <a:rPr lang="en-BE" dirty="0"/>
              <a:t>Horizontal bar chart on the right</a:t>
            </a:r>
          </a:p>
          <a:p>
            <a:r>
              <a:rPr lang="en-BE" dirty="0"/>
              <a:t>Popup in the middle (query result)</a:t>
            </a:r>
          </a:p>
          <a:p>
            <a:endParaRPr lang="nl-B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72" y="1270000"/>
            <a:ext cx="8802038" cy="4818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0" name="Straight Arrow Connector 9"/>
          <p:cNvCxnSpPr/>
          <p:nvPr/>
        </p:nvCxnSpPr>
        <p:spPr>
          <a:xfrm>
            <a:off x="2804072" y="1493134"/>
            <a:ext cx="425265" cy="54401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50720" y="1157769"/>
            <a:ext cx="27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(sub)total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578608" y="5341176"/>
            <a:ext cx="526394" cy="43299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00825" y="5811173"/>
            <a:ext cx="2006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BAN serving as level 1 filter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305472" y="3422346"/>
            <a:ext cx="1288210" cy="55626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5539197" y="1416101"/>
            <a:ext cx="188450" cy="51429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97786" y="1493134"/>
            <a:ext cx="603480" cy="42512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9657" y="957599"/>
            <a:ext cx="20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additional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38823" y="2590800"/>
            <a:ext cx="473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map updates / zooms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36220" y="4096266"/>
            <a:ext cx="1197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ranking updates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305472" y="3355913"/>
            <a:ext cx="2704290" cy="89051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260615" y="3620532"/>
            <a:ext cx="12394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400" dirty="0">
                <a:solidFill>
                  <a:schemeClr val="accent5">
                    <a:lumMod val="50000"/>
                  </a:schemeClr>
                </a:solidFill>
              </a:rPr>
              <a:t>clicking a farm in map or rank shows all attributes</a:t>
            </a:r>
            <a:endParaRPr lang="nl-BE" sz="14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99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22" grpId="0"/>
      <p:bldP spid="23" grpId="0"/>
      <p:bldP spid="24" grpId="0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Fast </a:t>
            </a:r>
            <a:r>
              <a:rPr lang="en-BE" dirty="0" smtClean="0"/>
              <a:t>prototyping using dash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1594183"/>
            <a:ext cx="10403133" cy="4518861"/>
          </a:xfrm>
          <a:prstGeom prst="rect">
            <a:avLst/>
          </a:prstGeom>
        </p:spPr>
      </p:pic>
      <p:pic>
        <p:nvPicPr>
          <p:cNvPr id="5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271" y="150399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9193095" y="609600"/>
            <a:ext cx="435721" cy="11025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287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Tech stack</a:t>
            </a:r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96" y="5421323"/>
            <a:ext cx="907011" cy="853657"/>
          </a:xfrm>
          <a:prstGeom prst="rect">
            <a:avLst/>
          </a:prstGeom>
        </p:spPr>
      </p:pic>
      <p:pic>
        <p:nvPicPr>
          <p:cNvPr id="1032" name="Picture 8" descr="Project Jupyter | Hom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60" y="5429383"/>
            <a:ext cx="1692680" cy="88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arquet logo by David DeSandro on Dribbb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694" y="5333778"/>
            <a:ext cx="1254936" cy="94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ist of Top 10 Web Development Python Frameworks in 202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245" y="3632252"/>
            <a:ext cx="1562385" cy="41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69" y="2119350"/>
            <a:ext cx="1673225" cy="5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262" y="2186333"/>
            <a:ext cx="998307" cy="5029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58162" y="1670495"/>
            <a:ext cx="2400508" cy="426757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endCxn id="1032" idx="1"/>
          </p:cNvCxnSpPr>
          <p:nvPr/>
        </p:nvCxnSpPr>
        <p:spPr>
          <a:xfrm>
            <a:off x="2073908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306440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542163" y="4447259"/>
            <a:ext cx="0" cy="643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4419600" y="2914557"/>
            <a:ext cx="426692" cy="5267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950803" y="2893244"/>
            <a:ext cx="417008" cy="5350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211423" y="5478819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/>
              <a:t>https://github.com/jorritvm/infovis</a:t>
            </a:r>
          </a:p>
        </p:txBody>
      </p:sp>
      <p:pic>
        <p:nvPicPr>
          <p:cNvPr id="1040" name="Picture 16" descr="GitHub Logo and symbol, meaning, history, PNG, brand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62" y="4141687"/>
            <a:ext cx="2104892" cy="118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WhatsApp Logo PNG vector in SVG, PDF, AI, CDR format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6" b="28593"/>
          <a:stretch/>
        </p:blipFill>
        <p:spPr bwMode="auto">
          <a:xfrm>
            <a:off x="9186211" y="2973229"/>
            <a:ext cx="2243788" cy="71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rosoft Teams, de digitale werkplek voor jouw KMO - Kockel IT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260" y="1759768"/>
            <a:ext cx="1833096" cy="103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072226" y="528070"/>
            <a:ext cx="1774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Product</a:t>
            </a:r>
            <a:endParaRPr lang="nl-BE" sz="2400" u="sng" dirty="0"/>
          </a:p>
        </p:txBody>
      </p:sp>
      <p:sp>
        <p:nvSpPr>
          <p:cNvPr id="31" name="TextBox 30"/>
          <p:cNvSpPr txBox="1"/>
          <p:nvPr/>
        </p:nvSpPr>
        <p:spPr>
          <a:xfrm>
            <a:off x="9274002" y="1207972"/>
            <a:ext cx="2465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Collaboration</a:t>
            </a:r>
            <a:endParaRPr lang="nl-BE" sz="2400" u="sng" dirty="0"/>
          </a:p>
        </p:txBody>
      </p:sp>
      <p:sp>
        <p:nvSpPr>
          <p:cNvPr id="26" name="TextBox 25"/>
          <p:cNvSpPr txBox="1"/>
          <p:nvPr/>
        </p:nvSpPr>
        <p:spPr>
          <a:xfrm>
            <a:off x="1152284" y="6349976"/>
            <a:ext cx="93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/>
              <a:t>source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50803" y="1157169"/>
            <a:ext cx="1914539" cy="361953"/>
          </a:xfrm>
          <a:prstGeom prst="rect">
            <a:avLst/>
          </a:prstGeom>
        </p:spPr>
      </p:pic>
      <p:pic>
        <p:nvPicPr>
          <p:cNvPr id="25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62" y="688279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05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1026" name="Picture 2" descr="https://miro.medium.com/v2/resize:fit:875/1*Jmu26KpNkS6xxvLc1pwzWg.jpe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615" y="-153192"/>
            <a:ext cx="7423485" cy="710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8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8276" y="1270000"/>
            <a:ext cx="6441176" cy="5525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789" y="1451080"/>
            <a:ext cx="7045211" cy="435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3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Project plan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17" y="1365701"/>
            <a:ext cx="11135866" cy="547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team presentation: group 2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118" y="1712005"/>
            <a:ext cx="3869043" cy="3618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04733" y="1553839"/>
            <a:ext cx="4045193" cy="36808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1727" y="1553839"/>
            <a:ext cx="4264321" cy="393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0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endParaRPr lang="nl-B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18097" y="227611"/>
            <a:ext cx="4511810" cy="298649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551008"/>
            <a:ext cx="8596668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27</a:t>
            </a:r>
            <a:r>
              <a:rPr lang="en-BE" dirty="0"/>
              <a:t>.</a:t>
            </a:r>
            <a:r>
              <a:rPr lang="nl-BE" dirty="0"/>
              <a:t>422</a:t>
            </a:r>
            <a:r>
              <a:rPr lang="en-BE" dirty="0"/>
              <a:t> wind </a:t>
            </a:r>
            <a:r>
              <a:rPr lang="en-BE" dirty="0"/>
              <a:t>f</a:t>
            </a:r>
            <a:r>
              <a:rPr lang="en-BE" dirty="0" smtClean="0"/>
              <a:t>arm </a:t>
            </a:r>
            <a:r>
              <a:rPr lang="en-BE" dirty="0"/>
              <a:t>phases</a:t>
            </a:r>
          </a:p>
          <a:p>
            <a:r>
              <a:rPr lang="en-BE" dirty="0"/>
              <a:t>155 countries</a:t>
            </a:r>
          </a:p>
          <a:p>
            <a:r>
              <a:rPr lang="nl-BE" dirty="0" err="1"/>
              <a:t>Latest</a:t>
            </a:r>
            <a:r>
              <a:rPr lang="nl-BE" dirty="0"/>
              <a:t> release </a:t>
            </a:r>
            <a:r>
              <a:rPr lang="nl-BE" dirty="0" err="1"/>
              <a:t>from</a:t>
            </a:r>
            <a:r>
              <a:rPr lang="nl-BE" dirty="0"/>
              <a:t> December 2023</a:t>
            </a:r>
          </a:p>
          <a:p>
            <a:r>
              <a:rPr lang="en-BE" dirty="0"/>
              <a:t>No missing values in key attributes</a:t>
            </a:r>
            <a:endParaRPr lang="nl-BE" dirty="0"/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09" y="3214109"/>
            <a:ext cx="5537614" cy="316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4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38" y="493425"/>
            <a:ext cx="8596668" cy="1320800"/>
          </a:xfrm>
        </p:spPr>
        <p:txBody>
          <a:bodyPr/>
          <a:lstStyle/>
          <a:p>
            <a:r>
              <a:rPr lang="en-BE" dirty="0"/>
              <a:t>The dataset – quality issues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51" y="1967696"/>
            <a:ext cx="6373611" cy="45014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3" y="4358542"/>
            <a:ext cx="5060962" cy="170169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511875" y="5092861"/>
            <a:ext cx="2683001" cy="659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9137" y="1410321"/>
            <a:ext cx="55789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sample crosscheck done both on operating &amp; announced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issues only exist with announced projects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BE" dirty="0"/>
              <a:t>capacities &gt; 10GW will be removed from the dataset</a:t>
            </a:r>
          </a:p>
        </p:txBody>
      </p:sp>
    </p:spTree>
    <p:extLst>
      <p:ext uri="{BB962C8B-B14F-4D97-AF65-F5344CB8AC3E}">
        <p14:creationId xmlns:p14="http://schemas.microsoft.com/office/powerpoint/2010/main" val="160431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domain situation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Target user: high school STEM student. They know electrical power is expressed in Watt, they know the prefix M, they know a windmill produces electrical energy.</a:t>
            </a:r>
          </a:p>
          <a:p>
            <a:pPr lvl="1"/>
            <a:r>
              <a:rPr lang="en-BE" dirty="0"/>
              <a:t>Key questions: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“how is offshore currently distributed over the different continents?”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“what continents are in the lead of renewable wind integration”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“can you find </a:t>
            </a:r>
            <a:r>
              <a:rPr lang="en-BE" i="1" dirty="0"/>
              <a:t>attribute X</a:t>
            </a:r>
            <a:r>
              <a:rPr lang="en-BE" b="1" i="1" dirty="0"/>
              <a:t> </a:t>
            </a:r>
            <a:r>
              <a:rPr lang="en-BE" dirty="0"/>
              <a:t>of the biggest windfarm in </a:t>
            </a:r>
            <a:r>
              <a:rPr lang="en-BE" i="1" dirty="0"/>
              <a:t>Europe</a:t>
            </a:r>
            <a:r>
              <a:rPr lang="en-BE" dirty="0"/>
              <a:t>?</a:t>
            </a:r>
            <a:endParaRPr lang="en-BE" i="1" dirty="0"/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</a:t>
            </a:r>
            <a:r>
              <a:rPr lang="en-US" dirty="0" err="1"/>
              <a:t>hich</a:t>
            </a:r>
            <a:r>
              <a:rPr lang="en-US" dirty="0"/>
              <a:t> region is has the highest growth in installed wind capacity in the period 2020-2023?"</a:t>
            </a:r>
            <a:endParaRPr lang="en-BE" i="1" dirty="0"/>
          </a:p>
          <a:p>
            <a:pPr marL="0" indent="0">
              <a:buNone/>
            </a:pPr>
            <a:endParaRPr lang="en-BE" i="1" dirty="0"/>
          </a:p>
          <a:p>
            <a:r>
              <a:rPr lang="en-BE" i="1" dirty="0"/>
              <a:t>Validation:</a:t>
            </a:r>
          </a:p>
          <a:p>
            <a:pPr lvl="1"/>
            <a:r>
              <a:rPr lang="en-BE" dirty="0"/>
              <a:t>no interviews</a:t>
            </a:r>
          </a:p>
          <a:p>
            <a:pPr lvl="1"/>
            <a:r>
              <a:rPr lang="en-US" dirty="0"/>
              <a:t>try to imagine yourself in the role of </a:t>
            </a:r>
            <a:r>
              <a:rPr lang="en-BE" dirty="0"/>
              <a:t>high school </a:t>
            </a:r>
            <a:r>
              <a:rPr lang="en-US" dirty="0"/>
              <a:t>student</a:t>
            </a:r>
            <a:endParaRPr lang="en-BE" dirty="0"/>
          </a:p>
          <a:p>
            <a:pPr lvl="1"/>
            <a:r>
              <a:rPr lang="en-BE" dirty="0"/>
              <a:t>maybe ask a student? (not yet decided)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8298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6950BFC3-D8DA-4A85-94F7-54DA5524770B}">
      <p188:commentRel xmlns:p188="http://schemas.microsoft.com/office/powerpoint/2018/8/main" xmlns="" r:id="rId4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data/task abstraction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the data is hiërarchical, fine data can easily be bucketed into aggregate categories</a:t>
            </a:r>
          </a:p>
          <a:p>
            <a:pPr lvl="1"/>
            <a:r>
              <a:rPr lang="en-BE" dirty="0"/>
              <a:t>questions 1 and 2 are ‘analyse’ questions.</a:t>
            </a:r>
          </a:p>
          <a:p>
            <a:pPr lvl="1"/>
            <a:r>
              <a:rPr lang="en-BE" dirty="0"/>
              <a:t>question 3 combines both the ‘search’ with the ‘query’ aspect of a viz.</a:t>
            </a:r>
          </a:p>
          <a:p>
            <a:pPr lvl="2"/>
            <a:r>
              <a:rPr lang="en-BE" dirty="0"/>
              <a:t>at first both location &amp; power will be </a:t>
            </a:r>
            <a:r>
              <a:rPr lang="en-BE" dirty="0" smtClean="0"/>
              <a:t>unknown</a:t>
            </a:r>
            <a:endParaRPr lang="en-BE" dirty="0"/>
          </a:p>
          <a:p>
            <a:pPr lvl="2"/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order by power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locate </a:t>
            </a:r>
            <a:r>
              <a:rPr lang="en-BE" dirty="0">
                <a:sym typeface="Wingdings" panose="05000000000000000000" pitchFamily="2" charset="2"/>
              </a:rPr>
              <a:t> then you query</a:t>
            </a: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question 4 is a ‘search’ </a:t>
            </a:r>
            <a:r>
              <a:rPr lang="nl-BE" dirty="0" err="1">
                <a:sym typeface="Wingdings" panose="05000000000000000000" pitchFamily="2" charset="2"/>
              </a:rPr>
              <a:t>by</a:t>
            </a:r>
            <a:r>
              <a:rPr lang="nl-BE" dirty="0">
                <a:sym typeface="Wingdings" panose="05000000000000000000" pitchFamily="2" charset="2"/>
              </a:rPr>
              <a:t> filtering on time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status (</a:t>
            </a:r>
            <a:r>
              <a:rPr lang="nl-BE" dirty="0" err="1">
                <a:sym typeface="Wingdings" panose="05000000000000000000" pitchFamily="2" charset="2"/>
              </a:rPr>
              <a:t>lookup</a:t>
            </a:r>
            <a:r>
              <a:rPr lang="nl-BE" dirty="0">
                <a:sym typeface="Wingdings" panose="05000000000000000000" pitchFamily="2" charset="2"/>
              </a:rPr>
              <a:t>)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a ‘query’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compare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rates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between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regions</a:t>
            </a:r>
            <a:endParaRPr lang="en-BE" dirty="0">
              <a:sym typeface="Wingdings" panose="05000000000000000000" pitchFamily="2" charset="2"/>
            </a:endParaRP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/>
              <a:t>Validation:</a:t>
            </a:r>
            <a:endParaRPr lang="en-BE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this layer is the least ‘clear’ to </a:t>
            </a:r>
            <a:r>
              <a:rPr lang="en-BE" dirty="0" smtClean="0">
                <a:solidFill>
                  <a:schemeClr val="tx1"/>
                </a:solidFill>
                <a:sym typeface="Wingdings" panose="05000000000000000000" pitchFamily="2" charset="2"/>
              </a:rPr>
              <a:t>us</a:t>
            </a:r>
          </a:p>
          <a:p>
            <a:pPr lvl="2"/>
            <a:r>
              <a:rPr lang="en-BE" dirty="0" smtClean="0">
                <a:solidFill>
                  <a:schemeClr val="tx1"/>
                </a:solidFill>
                <a:sym typeface="Wingdings" panose="05000000000000000000" pitchFamily="2" charset="2"/>
              </a:rPr>
              <a:t>we’d like to </a:t>
            </a:r>
            <a:r>
              <a:rPr lang="en-BE" dirty="0" smtClean="0">
                <a:solidFill>
                  <a:schemeClr val="tx1"/>
                </a:solidFill>
                <a:sym typeface="Wingdings" panose="05000000000000000000" pitchFamily="2" charset="2"/>
              </a:rPr>
              <a:t>discuss </a:t>
            </a:r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how to assess data/abstraction better and avoid jumping from </a:t>
            </a:r>
            <a:r>
              <a:rPr lang="en-BE" dirty="0" smtClean="0">
                <a:solidFill>
                  <a:schemeClr val="tx1"/>
                </a:solidFill>
                <a:sym typeface="Wingdings" panose="05000000000000000000" pitchFamily="2" charset="2"/>
              </a:rPr>
              <a:t>domain to </a:t>
            </a:r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idiom selection?</a:t>
            </a:r>
            <a:endParaRPr lang="en-BE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pic>
        <p:nvPicPr>
          <p:cNvPr id="1026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4013541"/>
            <a:ext cx="2695671" cy="26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13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 fontScale="92500" lnSpcReduction="10000"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filters: </a:t>
            </a:r>
          </a:p>
          <a:p>
            <a:pPr lvl="2"/>
            <a:r>
              <a:rPr lang="en-BE" dirty="0"/>
              <a:t>alphabetical combo boxes for categorical values</a:t>
            </a:r>
            <a:endParaRPr lang="nl-BE" dirty="0"/>
          </a:p>
          <a:p>
            <a:pPr lvl="2"/>
            <a:r>
              <a:rPr lang="nl-BE" dirty="0"/>
              <a:t>multiple </a:t>
            </a:r>
            <a:r>
              <a:rPr lang="nl-BE" dirty="0" err="1"/>
              <a:t>values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selected</a:t>
            </a:r>
            <a:endParaRPr lang="en-BE" dirty="0"/>
          </a:p>
          <a:p>
            <a:pPr lvl="2"/>
            <a:r>
              <a:rPr lang="en-BE" dirty="0"/>
              <a:t>slider for time scale</a:t>
            </a:r>
          </a:p>
          <a:p>
            <a:pPr lvl="2"/>
            <a:r>
              <a:rPr lang="en-BE" dirty="0"/>
              <a:t>BANs* for 1st hiërarchical level (e.g. continent) showing immediatly some summary statistics</a:t>
            </a:r>
          </a:p>
          <a:p>
            <a:pPr lvl="1"/>
            <a:r>
              <a:rPr lang="en-BE" dirty="0"/>
              <a:t>geographical distribution:</a:t>
            </a:r>
          </a:p>
          <a:p>
            <a:pPr lvl="2"/>
            <a:r>
              <a:rPr lang="en-BE" dirty="0"/>
              <a:t>map with </a:t>
            </a:r>
            <a:r>
              <a:rPr lang="en-BE" dirty="0" smtClean="0"/>
              <a:t>circles</a:t>
            </a:r>
            <a:endParaRPr lang="en-BE" dirty="0"/>
          </a:p>
          <a:p>
            <a:pPr lvl="2"/>
            <a:r>
              <a:rPr lang="en-BE" dirty="0" smtClean="0"/>
              <a:t>size </a:t>
            </a:r>
            <a:r>
              <a:rPr lang="en-BE" dirty="0"/>
              <a:t>as channel for power </a:t>
            </a:r>
            <a:r>
              <a:rPr lang="en-BE" dirty="0" smtClean="0"/>
              <a:t>rating</a:t>
            </a:r>
          </a:p>
          <a:p>
            <a:pPr lvl="2"/>
            <a:r>
              <a:rPr lang="en-BE" dirty="0" smtClean="0"/>
              <a:t>hue as a channel for status? map sensible comments to sensible status (e.g. red = cancelled)</a:t>
            </a:r>
            <a:endParaRPr lang="en-BE" dirty="0" smtClean="0"/>
          </a:p>
          <a:p>
            <a:pPr lvl="2"/>
            <a:r>
              <a:rPr lang="en-BE" dirty="0"/>
              <a:t>no choropleth – offshore concessions are often very </a:t>
            </a:r>
            <a:r>
              <a:rPr lang="en-BE" dirty="0" smtClean="0"/>
              <a:t>small</a:t>
            </a:r>
          </a:p>
          <a:p>
            <a:pPr lvl="3"/>
            <a:r>
              <a:rPr lang="en-BE" dirty="0" smtClean="0"/>
              <a:t>when zooming out, the area quickly becomes too </a:t>
            </a:r>
            <a:r>
              <a:rPr lang="en-BE" dirty="0"/>
              <a:t>small to use </a:t>
            </a:r>
            <a:r>
              <a:rPr lang="en-BE" dirty="0" smtClean="0"/>
              <a:t>hue </a:t>
            </a:r>
            <a:r>
              <a:rPr lang="en-BE" dirty="0"/>
              <a:t>as </a:t>
            </a:r>
            <a:r>
              <a:rPr lang="en-BE" dirty="0" smtClean="0"/>
              <a:t>channel</a:t>
            </a:r>
            <a:endParaRPr lang="en-BE" dirty="0"/>
          </a:p>
          <a:p>
            <a:pPr lvl="1"/>
            <a:r>
              <a:rPr lang="en-BE" dirty="0"/>
              <a:t>top stations:</a:t>
            </a:r>
          </a:p>
          <a:p>
            <a:pPr lvl="2"/>
            <a:r>
              <a:rPr lang="en-BE" dirty="0"/>
              <a:t>horizontal bar chart</a:t>
            </a:r>
          </a:p>
          <a:p>
            <a:pPr lvl="2"/>
            <a:r>
              <a:rPr lang="en-BE" dirty="0"/>
              <a:t>position as channel for power rating + maybe second channel (luminance</a:t>
            </a:r>
            <a:r>
              <a:rPr lang="en-BE" dirty="0" smtClean="0"/>
              <a:t>?) </a:t>
            </a:r>
          </a:p>
          <a:p>
            <a:pPr lvl="2"/>
            <a:r>
              <a:rPr lang="en-BE" dirty="0" smtClean="0"/>
              <a:t>or map status to color here as well? this way we get more information from the bar chart</a:t>
            </a:r>
            <a:endParaRPr lang="en-BE" dirty="0"/>
          </a:p>
          <a:p>
            <a:pPr marL="457200" lvl="1" indent="0">
              <a:buNone/>
            </a:pPr>
            <a:endParaRPr lang="en-BE" dirty="0"/>
          </a:p>
          <a:p>
            <a:pPr lvl="1"/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45" y="4360113"/>
            <a:ext cx="2473497" cy="21217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0301" y="2419840"/>
            <a:ext cx="2225005" cy="1786272"/>
          </a:xfrm>
          <a:prstGeom prst="rect">
            <a:avLst/>
          </a:prstGeom>
        </p:spPr>
      </p:pic>
      <p:pic>
        <p:nvPicPr>
          <p:cNvPr id="8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501" y="5514061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7014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6950BFC3-D8DA-4A85-94F7-54DA5524770B}">
      <p188:commentRel xmlns:p188="http://schemas.microsoft.com/office/powerpoint/2018/8/main" xmlns="" r:id="rId7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query:</a:t>
            </a:r>
          </a:p>
          <a:p>
            <a:pPr lvl="2"/>
            <a:r>
              <a:rPr lang="en-BE" dirty="0"/>
              <a:t>pop-up table with relevant attributes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mockup (see next slide)</a:t>
            </a:r>
          </a:p>
          <a:p>
            <a:pPr lvl="1"/>
            <a:r>
              <a:rPr lang="en-BE" dirty="0"/>
              <a:t>mid-term feedback ;-)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5411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algorithm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dataset is static, non-streaming</a:t>
            </a:r>
          </a:p>
          <a:p>
            <a:pPr lvl="1"/>
            <a:r>
              <a:rPr lang="en-BE" dirty="0"/>
              <a:t>query and summary statistics can be pre-computed</a:t>
            </a:r>
          </a:p>
          <a:p>
            <a:pPr lvl="1"/>
            <a:r>
              <a:rPr lang="en-BE" dirty="0"/>
              <a:t>map viz will be slowest section </a:t>
            </a:r>
            <a:r>
              <a:rPr lang="en-BE" dirty="0">
                <a:sym typeface="Wingdings" panose="05000000000000000000" pitchFamily="2" charset="2"/>
              </a:rPr>
              <a:t> try </a:t>
            </a:r>
            <a:r>
              <a:rPr lang="en-BE" dirty="0" smtClean="0">
                <a:sym typeface="Wingdings" panose="05000000000000000000" pitchFamily="2" charset="2"/>
              </a:rPr>
              <a:t>alternative framework(s) </a:t>
            </a:r>
            <a:r>
              <a:rPr lang="en-BE" dirty="0">
                <a:sym typeface="Wingdings" panose="05000000000000000000" pitchFamily="2" charset="2"/>
              </a:rPr>
              <a:t>if first does not suffice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 smtClean="0"/>
              <a:t>benchmark </a:t>
            </a:r>
            <a:r>
              <a:rPr lang="en-BE" dirty="0"/>
              <a:t>it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30921436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366</TotalTime>
  <Words>792</Words>
  <Application>Microsoft Office PowerPoint</Application>
  <PresentationFormat>Widescreen</PresentationFormat>
  <Paragraphs>137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Trebuchet MS</vt:lpstr>
      <vt:lpstr>Wingdings</vt:lpstr>
      <vt:lpstr>Wingdings 3</vt:lpstr>
      <vt:lpstr>Facet</vt:lpstr>
      <vt:lpstr>infovis project - group 2 - 2024 midterm presentation</vt:lpstr>
      <vt:lpstr>team presentation: group 2</vt:lpstr>
      <vt:lpstr>The dataset</vt:lpstr>
      <vt:lpstr>The dataset – quality issues</vt:lpstr>
      <vt:lpstr>Validation: domain situation</vt:lpstr>
      <vt:lpstr>Validation: data/task abstraction</vt:lpstr>
      <vt:lpstr>Validation: idiom selection (i)</vt:lpstr>
      <vt:lpstr>Validation: idiom selection (ii)</vt:lpstr>
      <vt:lpstr>Validation: algorithm</vt:lpstr>
      <vt:lpstr>Mockups (3 iterations)</vt:lpstr>
      <vt:lpstr>Fast prototyping using dash</vt:lpstr>
      <vt:lpstr>Tech stack</vt:lpstr>
      <vt:lpstr>Map viz tech</vt:lpstr>
      <vt:lpstr>Map viz tech</vt:lpstr>
      <vt:lpstr>Project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infovis project - group 2 – 2024 midterm presentation</dc:title>
  <dc:creator>Jorrit Vander Mynsbrugge</dc:creator>
  <cp:lastModifiedBy>Jorrit Vander Mynsbrugge</cp:lastModifiedBy>
  <cp:revision>27</cp:revision>
  <dcterms:created xsi:type="dcterms:W3CDTF">2024-04-04T11:33:32Z</dcterms:created>
  <dcterms:modified xsi:type="dcterms:W3CDTF">2024-04-16T19:46:22Z</dcterms:modified>
</cp:coreProperties>
</file>

<file path=docProps/thumbnail.jpeg>
</file>